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0" r:id="rId4"/>
    <p:sldId id="286" r:id="rId5"/>
    <p:sldId id="287" r:id="rId6"/>
    <p:sldId id="292" r:id="rId7"/>
    <p:sldId id="288" r:id="rId8"/>
    <p:sldId id="266" r:id="rId9"/>
    <p:sldId id="285" r:id="rId10"/>
    <p:sldId id="293" r:id="rId11"/>
    <p:sldId id="294" r:id="rId12"/>
    <p:sldId id="290" r:id="rId13"/>
    <p:sldId id="265" r:id="rId14"/>
    <p:sldId id="271" r:id="rId15"/>
    <p:sldId id="272" r:id="rId16"/>
    <p:sldId id="273" r:id="rId17"/>
    <p:sldId id="279" r:id="rId18"/>
    <p:sldId id="280" r:id="rId19"/>
  </p:sldIdLst>
  <p:sldSz cx="9144000" cy="6858000" type="screen4x3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A0000"/>
    <a:srgbClr val="0A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94660"/>
  </p:normalViewPr>
  <p:slideViewPr>
    <p:cSldViewPr>
      <p:cViewPr>
        <p:scale>
          <a:sx n="66" d="100"/>
          <a:sy n="66" d="100"/>
        </p:scale>
        <p:origin x="-166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BA6BE-2538-4A37-A5CB-33B2D1712378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96636-A10A-4047-818C-46D097A3062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56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6636-A10A-4047-818C-46D097A3062B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28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6636-A10A-4047-818C-46D097A3062B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40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6636-A10A-4047-818C-46D097A3062B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05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2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74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8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57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460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27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957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955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697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829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21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D253-D09F-472B-9CEB-19A87DF7AFF5}" type="datetimeFigureOut">
              <a:rPr lang="vi-VN" smtClean="0"/>
              <a:pPr/>
              <a:t>14/10/2018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958E3-2DA8-4FB3-BE92-815A2695C1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018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http://i352.photobucket.com/albums/r342/nguyentam083/BAI_12/say_toc.jpg?t=1281983810" TargetMode="External"/><Relationship Id="rId5" Type="http://schemas.openxmlformats.org/officeDocument/2006/relationships/image" Target="../media/image11.jpeg"/><Relationship Id="rId4" Type="http://schemas.openxmlformats.org/officeDocument/2006/relationships/image" Target="http://i352.photobucket.com/albums/r342/nguyentam083/BAI_12/xay_ca_phe.jpg?t=1281983810" TargetMode="External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5616" y="1752600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MÔN : HÓA HỌC 8</a:t>
            </a:r>
            <a:endParaRPr lang="vi-VN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Que huong tuoi de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666"/>
                            </p:stCondLst>
                            <p:childTnLst>
                              <p:par>
                                <p:cTn id="12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2286000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ài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12:</a:t>
            </a:r>
          </a:p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SỰ BIẾN ĐỔI CHẤT</a:t>
            </a:r>
            <a:endParaRPr lang="vi-VN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31355"/>
              </p:ext>
            </p:extLst>
          </p:nvPr>
        </p:nvGraphicFramePr>
        <p:xfrm>
          <a:off x="1524000" y="1397000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Hóa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</a:rPr>
                        <a:t>chất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Dụng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cụ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Bột</a:t>
                      </a:r>
                      <a:r>
                        <a:rPr lang="en-US" sz="3600" baseline="0" dirty="0" smtClean="0"/>
                        <a:t> Fe, </a:t>
                      </a:r>
                      <a:r>
                        <a:rPr lang="en-US" sz="3600" baseline="0" dirty="0" err="1" smtClean="0"/>
                        <a:t>bột</a:t>
                      </a:r>
                      <a:r>
                        <a:rPr lang="en-US" sz="3600" baseline="0" dirty="0" smtClean="0"/>
                        <a:t> S</a:t>
                      </a:r>
                    </a:p>
                    <a:p>
                      <a:r>
                        <a:rPr lang="en-US" sz="3600" baseline="0" dirty="0" err="1" smtClean="0"/>
                        <a:t>Nước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cất</a:t>
                      </a:r>
                      <a:endParaRPr lang="en-US" sz="3600" baseline="0" dirty="0" smtClean="0"/>
                    </a:p>
                    <a:p>
                      <a:r>
                        <a:rPr lang="en-US" sz="3600" baseline="0" dirty="0" err="1" smtClean="0"/>
                        <a:t>Đá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lạnh</a:t>
                      </a:r>
                      <a:endParaRPr lang="en-US" sz="3600" baseline="0" dirty="0" smtClean="0"/>
                    </a:p>
                    <a:p>
                      <a:r>
                        <a:rPr lang="en-US" sz="3600" baseline="0" dirty="0" err="1" smtClean="0"/>
                        <a:t>Muối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ăn</a:t>
                      </a:r>
                      <a:endParaRPr lang="en-US" sz="3600" baseline="0" dirty="0" smtClean="0"/>
                    </a:p>
                    <a:p>
                      <a:r>
                        <a:rPr lang="en-US" sz="3600" baseline="0" dirty="0" err="1" smtClean="0"/>
                        <a:t>Đường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Ống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nghiệm</a:t>
                      </a:r>
                      <a:endParaRPr lang="en-US" sz="3600" dirty="0" smtClean="0"/>
                    </a:p>
                    <a:p>
                      <a:r>
                        <a:rPr lang="en-US" sz="3600" dirty="0" err="1" smtClean="0"/>
                        <a:t>Đèn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cồn</a:t>
                      </a:r>
                      <a:endParaRPr lang="en-US" sz="3600" baseline="0" dirty="0" smtClean="0"/>
                    </a:p>
                    <a:p>
                      <a:r>
                        <a:rPr lang="en-US" sz="3600" baseline="0" dirty="0" err="1" smtClean="0"/>
                        <a:t>Kẹp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gỗ</a:t>
                      </a:r>
                      <a:endParaRPr lang="en-US" sz="3600" baseline="0" dirty="0" smtClean="0"/>
                    </a:p>
                    <a:p>
                      <a:r>
                        <a:rPr lang="en-US" sz="3600" baseline="0" dirty="0" err="1" smtClean="0"/>
                        <a:t>Cốc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thủy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tinh</a:t>
                      </a:r>
                      <a:endParaRPr lang="en-US" sz="3600" baseline="0" dirty="0" smtClean="0"/>
                    </a:p>
                    <a:p>
                      <a:r>
                        <a:rPr lang="en-US" sz="3600" baseline="0" dirty="0" err="1" smtClean="0"/>
                        <a:t>Giá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đỡ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ống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nghiệm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6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ublic\Pictures\Sample Pictures\3184371993_623374566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82D1BC-4F87-4B86-86F0-F36FE4CDFE47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2091">
            <a:off x="3810000" y="3276600"/>
            <a:ext cx="20574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06701">
            <a:off x="3962400" y="1143000"/>
            <a:ext cx="1905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057400"/>
            <a:ext cx="33051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2343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5047" name="Date Placeholder 13"/>
          <p:cNvSpPr txBox="1">
            <a:spLocks noGrp="1"/>
          </p:cNvSpPr>
          <p:nvPr/>
        </p:nvSpPr>
        <p:spPr bwMode="auto">
          <a:xfrm>
            <a:off x="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 b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55048" name="Slide Number Placeholder 14"/>
          <p:cNvSpPr txBox="1">
            <a:spLocks noGrp="1"/>
          </p:cNvSpPr>
          <p:nvPr/>
        </p:nvSpPr>
        <p:spPr bwMode="auto">
          <a:xfrm>
            <a:off x="6948488" y="65897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5AE63C1-71A9-4BF8-80CD-CC6C637549CD}" type="slidenum">
              <a:rPr lang="en-US" sz="1400" b="0">
                <a:latin typeface="Calibri" pitchFamily="34" charset="0"/>
              </a:rPr>
              <a:pPr algn="r"/>
              <a:t>12</a:t>
            </a:fld>
            <a:endParaRPr lang="en-US" sz="1400" b="0">
              <a:latin typeface="Calibri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715000" y="609600"/>
            <a:ext cx="2819400" cy="796925"/>
            <a:chOff x="4416" y="816"/>
            <a:chExt cx="1270" cy="406"/>
          </a:xfrm>
        </p:grpSpPr>
        <p:pic>
          <p:nvPicPr>
            <p:cNvPr id="85505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16" y="816"/>
              <a:ext cx="1270" cy="406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55051" name="Text Box 22"/>
            <p:cNvSpPr txBox="1">
              <a:spLocks noChangeArrowheads="1"/>
            </p:cNvSpPr>
            <p:nvPr/>
          </p:nvSpPr>
          <p:spPr bwMode="auto">
            <a:xfrm>
              <a:off x="4464" y="912"/>
              <a:ext cx="1152" cy="1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Không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tạo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chất</a:t>
              </a: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mới</a:t>
              </a:r>
              <a:endPara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5486400" y="4572000"/>
            <a:ext cx="2438400" cy="6858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Có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06701">
            <a:off x="3991439" y="1123636"/>
            <a:ext cx="19050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76200"/>
            <a:ext cx="8964488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tượng sau đây thuộc loại hiện tượng nào ? Nêu tác hại của hiện tượng này?</a:t>
            </a:r>
            <a:endParaRPr lang="vi-VN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rId3" action="ppaction://hlinksldjump"/>
          </p:cNvPr>
          <p:cNvSpPr/>
          <p:nvPr/>
        </p:nvSpPr>
        <p:spPr>
          <a:xfrm>
            <a:off x="8316416" y="6165304"/>
            <a:ext cx="720080" cy="57606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203998" cy="4802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7896" y="571500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Hiện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tượng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hóa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học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7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496" y="-76200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 tượng sau đây thuộc loại hiện tượng nào ?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miley Face 7">
            <a:hlinkClick r:id="rId3" action="ppaction://hlinksldjump"/>
          </p:cNvPr>
          <p:cNvSpPr/>
          <p:nvPr/>
        </p:nvSpPr>
        <p:spPr>
          <a:xfrm>
            <a:off x="8388424" y="6165304"/>
            <a:ext cx="755576" cy="69269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14400"/>
            <a:ext cx="7848600" cy="487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667000" y="57150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Hiện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tượng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vật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́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41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hãy cho biết hình ảnh sau đây thuộc loại hiện tượng nào? Nêu tác hại của hiện tượng này.</a:t>
            </a:r>
            <a:endParaRPr 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990600"/>
            <a:ext cx="7920880" cy="4752528"/>
          </a:xfrm>
        </p:spPr>
      </p:pic>
      <p:sp>
        <p:nvSpPr>
          <p:cNvPr id="5" name="Smiley Face 4">
            <a:hlinkClick r:id="rId3" action="ppaction://hlinksldjump"/>
          </p:cNvPr>
          <p:cNvSpPr/>
          <p:nvPr/>
        </p:nvSpPr>
        <p:spPr>
          <a:xfrm>
            <a:off x="8388424" y="6309320"/>
            <a:ext cx="648072" cy="54868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57150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Hiện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tượng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hóa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học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5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704"/>
            <a:ext cx="8686800" cy="86409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ảnh sau đây thuộc loại hiện tượng nào ?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miley Face 4">
            <a:hlinkClick r:id="rId3" action="ppaction://hlinksldjump"/>
          </p:cNvPr>
          <p:cNvSpPr/>
          <p:nvPr/>
        </p:nvSpPr>
        <p:spPr>
          <a:xfrm>
            <a:off x="8460432" y="188640"/>
            <a:ext cx="504056" cy="43204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09" y="2636912"/>
            <a:ext cx="4219691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234124" cy="2879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 rot="1370020">
            <a:off x="2529385" y="4788836"/>
            <a:ext cx="1814548" cy="18002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5791200"/>
            <a:ext cx="4724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Hiện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tượng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vật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87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3184371993_623374566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324528" cy="314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 3 / </a:t>
            </a:r>
            <a:r>
              <a:rPr lang="en-US" sz="2800" b="1" dirty="0" smtClean="0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sz="2800" b="1" dirty="0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Khi đốt nến ( làm bằng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parafin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), nến chảy lỏng thấm vào bấc. Sau đó nến lỏng chuyển thành hơi. Hơi nến cháy trong không khí tạo ra khí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acbon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đioxit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và hơi nước. </a:t>
            </a:r>
            <a:r>
              <a:rPr lang="en-US" sz="2800" b="1" i="1" dirty="0">
                <a:solidFill>
                  <a:srgbClr val="FA0000"/>
                </a:solidFill>
                <a:latin typeface="Times New Roman" pitchFamily="18" charset="0"/>
                <a:cs typeface="Times New Roman" pitchFamily="18" charset="0"/>
              </a:rPr>
              <a:t>Hãy phân tích chỉ ra giai đoạn nào diễn ra hiện tượng vật lí, giai đoạn nào diễn ra hiện tượng hoá học?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(Cho biết trong không khí có khí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và nến cháy là do có chất này tham gia.)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7211144" cy="5620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HƯỚNG DẪN VỀ NHÀ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904" y="922538"/>
            <a:ext cx="899160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buFont typeface="Symbol" pitchFamily="18" charset="2"/>
              <a:buChar char=""/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và làm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tập: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1,2, 3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SGK tr 47.</a:t>
            </a:r>
            <a:endParaRPr lang="en-US" sz="2800" dirty="0">
              <a:latin typeface="VNI-Times" pitchFamily="2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Font typeface="Symbol" pitchFamily="18" charset="2"/>
              <a:buChar char=""/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Tìm hiểu thêm một số hiện tượng có trong tự nhiên, và cuộc sống hàng ngày xem chúng thuộc loại hiện tượng gì?</a:t>
            </a:r>
            <a:endParaRPr lang="en-US" sz="2800" dirty="0">
              <a:latin typeface="VNI-Times" pitchFamily="2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buFont typeface="Symbol" pitchFamily="18" charset="2"/>
              <a:buChar char=""/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trước phần I,II bài 13: “ Phản ứng hóa học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VNI-Times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8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Him bo ca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7384"/>
            <a:ext cx="1371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Him bo ca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70201"/>
            <a:ext cx="1371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008" y="908720"/>
            <a:ext cx="9036496" cy="3234680"/>
          </a:xfrm>
          <a:prstGeom prst="rect">
            <a:avLst/>
          </a:prstGeom>
          <a:noFill/>
          <a:scene3d>
            <a:camera prst="perspectiveLeft" fov="0">
              <a:rot lat="0" lon="1200000" rev="0"/>
            </a:camera>
            <a:lightRig rig="threePt" dir="t"/>
          </a:scene3d>
          <a:sp3d extrusionH="127000"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 HỌC KẾT THÚC </a:t>
            </a:r>
          </a:p>
          <a:p>
            <a:pPr algn="ctr"/>
            <a:r>
              <a:rPr lang="en-US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KÍNH CHÚC CÁC EM HỌC SINH MẠNH KHỎE.</a:t>
            </a:r>
            <a:endParaRPr lang="en-US" sz="48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10" descr="CHim bo ca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1371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Him bo ca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7302" y="-27384"/>
            <a:ext cx="134718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42626" y="4665910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effectLst>
                  <a:outerShdw algn="tl">
                    <a:srgbClr val="FF0000">
                      <a:alpha val="38000"/>
                    </a:srgbClr>
                  </a:outerShdw>
                </a:effectLst>
              </a:rPr>
              <a:t>HẸN GẶP LẠI</a:t>
            </a:r>
            <a:endParaRPr lang="en-US" sz="5400" b="1" dirty="0">
              <a:ln w="11430"/>
              <a:effectLst>
                <a:outerShdw algn="tl">
                  <a:srgbClr val="FF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7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EFC1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EFC1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00"/>
                            </p:stCondLst>
                            <p:childTnLst>
                              <p:par>
                                <p:cTn id="21" presetID="1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819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8199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2286001"/>
            <a:ext cx="9267825" cy="3115821"/>
            <a:chOff x="-228600" y="3276600"/>
            <a:chExt cx="9267825" cy="3192400"/>
          </a:xfrm>
        </p:grpSpPr>
        <p:sp>
          <p:nvSpPr>
            <p:cNvPr id="652290" name="Text Box 2"/>
            <p:cNvSpPr txBox="1">
              <a:spLocks noChangeArrowheads="1"/>
            </p:cNvSpPr>
            <p:nvPr/>
          </p:nvSpPr>
          <p:spPr bwMode="auto">
            <a:xfrm>
              <a:off x="-228600" y="5801197"/>
              <a:ext cx="1525588" cy="47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 smtClean="0">
                  <a:solidFill>
                    <a:srgbClr val="0000CC"/>
                  </a:solidFill>
                  <a:latin typeface="VNI-Times" pitchFamily="2" charset="0"/>
                  <a:cs typeface="Arial" charset="0"/>
                </a:rPr>
                <a:t>Nước</a:t>
              </a:r>
              <a:r>
                <a:rPr lang="en-US" sz="2400" dirty="0" smtClean="0">
                  <a:solidFill>
                    <a:srgbClr val="0000CC"/>
                  </a:solidFill>
                  <a:latin typeface="VNI-Times" pitchFamily="2" charset="0"/>
                  <a:cs typeface="Arial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VNI-Times" pitchFamily="2" charset="0"/>
                  <a:cs typeface="Arial" charset="0"/>
                </a:rPr>
                <a:t>đá</a:t>
              </a:r>
              <a:endParaRPr lang="en-US" sz="2400" dirty="0">
                <a:solidFill>
                  <a:srgbClr val="0000CC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652291" name="Text Box 3"/>
            <p:cNvSpPr txBox="1">
              <a:spLocks noChangeArrowheads="1"/>
            </p:cNvSpPr>
            <p:nvPr/>
          </p:nvSpPr>
          <p:spPr bwMode="auto">
            <a:xfrm>
              <a:off x="4052888" y="5995988"/>
              <a:ext cx="1525587" cy="47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 smtClean="0">
                  <a:solidFill>
                    <a:srgbClr val="0000CC"/>
                  </a:solidFill>
                  <a:latin typeface="VNI-Times" pitchFamily="2" charset="0"/>
                  <a:cs typeface="Arial" charset="0"/>
                </a:rPr>
                <a:t>Nước</a:t>
              </a:r>
              <a:endParaRPr lang="en-US" sz="2400" dirty="0">
                <a:solidFill>
                  <a:srgbClr val="0000CC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652292" name="Text Box 4"/>
            <p:cNvSpPr txBox="1">
              <a:spLocks noChangeArrowheads="1"/>
            </p:cNvSpPr>
            <p:nvPr/>
          </p:nvSpPr>
          <p:spPr bwMode="auto">
            <a:xfrm>
              <a:off x="7308850" y="5737225"/>
              <a:ext cx="1525588" cy="47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 smtClean="0">
                  <a:solidFill>
                    <a:srgbClr val="0000CC"/>
                  </a:solidFill>
                  <a:latin typeface="VNI-Times" pitchFamily="2" charset="0"/>
                  <a:cs typeface="Arial" charset="0"/>
                </a:rPr>
                <a:t>Nước</a:t>
              </a:r>
              <a:r>
                <a:rPr lang="en-US" sz="2400" dirty="0" smtClean="0">
                  <a:solidFill>
                    <a:srgbClr val="0000CC"/>
                  </a:solidFill>
                  <a:latin typeface="VNI-Times" pitchFamily="2" charset="0"/>
                  <a:cs typeface="Arial" charset="0"/>
                </a:rPr>
                <a:t> </a:t>
              </a:r>
              <a:r>
                <a:rPr lang="en-US" sz="2400" dirty="0" err="1" smtClean="0">
                  <a:solidFill>
                    <a:srgbClr val="0000CC"/>
                  </a:solidFill>
                  <a:latin typeface="VNI-Times" pitchFamily="2" charset="0"/>
                  <a:cs typeface="Arial" charset="0"/>
                </a:rPr>
                <a:t>sôi</a:t>
              </a:r>
              <a:endParaRPr lang="en-US" sz="2400" dirty="0">
                <a:solidFill>
                  <a:srgbClr val="0000CC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652296" name="Line 8"/>
            <p:cNvSpPr>
              <a:spLocks noChangeShapeType="1"/>
            </p:cNvSpPr>
            <p:nvPr/>
          </p:nvSpPr>
          <p:spPr bwMode="auto">
            <a:xfrm>
              <a:off x="2157413" y="4071938"/>
              <a:ext cx="1358900" cy="142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2298" name="Line 10"/>
            <p:cNvSpPr>
              <a:spLocks noChangeShapeType="1"/>
            </p:cNvSpPr>
            <p:nvPr/>
          </p:nvSpPr>
          <p:spPr bwMode="auto">
            <a:xfrm>
              <a:off x="5480050" y="4141788"/>
              <a:ext cx="1430338" cy="142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2300" name="Line 12"/>
            <p:cNvSpPr>
              <a:spLocks noChangeShapeType="1"/>
            </p:cNvSpPr>
            <p:nvPr/>
          </p:nvSpPr>
          <p:spPr bwMode="auto">
            <a:xfrm flipH="1" flipV="1">
              <a:off x="5465763" y="5146675"/>
              <a:ext cx="12414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2303" name="Line 15"/>
            <p:cNvSpPr>
              <a:spLocks noChangeShapeType="1"/>
            </p:cNvSpPr>
            <p:nvPr/>
          </p:nvSpPr>
          <p:spPr bwMode="auto">
            <a:xfrm flipH="1" flipV="1">
              <a:off x="2070100" y="5108575"/>
              <a:ext cx="14414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652304" name="Picture 16" descr="nuoc-so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0" y="3276600"/>
              <a:ext cx="199072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2305" name="Picture 17" descr="1306134006_206471967_1-Hinh-anh-ca--Nuc-da-vien-tinh-khiet-Ngoc-Phat-sach-dp-ve-si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95713"/>
              <a:ext cx="1981200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2306" name="Picture 18" descr="glass-half-fu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0" y="3429000"/>
              <a:ext cx="1773238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ubtitle 2"/>
          <p:cNvSpPr txBox="1">
            <a:spLocks/>
          </p:cNvSpPr>
          <p:nvPr/>
        </p:nvSpPr>
        <p:spPr>
          <a:xfrm>
            <a:off x="7696200" y="1586880"/>
            <a:ext cx="1066800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4038600" y="1524000"/>
            <a:ext cx="1066800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Lỏng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81000" y="1524000"/>
            <a:ext cx="990600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Rắn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057400" y="2501280"/>
            <a:ext cx="1752600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Chảy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lỏng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5562600" y="2577480"/>
            <a:ext cx="1752600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Bay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hơi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057400" y="4101480"/>
            <a:ext cx="1752600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đặc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5410200" y="4177680"/>
            <a:ext cx="1752600" cy="622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Ngưng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̣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77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sndAc>
          <p:stSnd>
            <p:snd r:embed="rId3" name="click.wav"/>
          </p:stSnd>
        </p:sndAc>
      </p:transition>
    </mc:Choice>
    <mc:Fallback xmlns="">
      <p:transition spd="slow" advClick="0" advTm="200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2" build="allAtOnce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871" y="83687"/>
            <a:ext cx="4528617" cy="35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0" y="104299"/>
            <a:ext cx="4321317" cy="363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43" y="3698291"/>
            <a:ext cx="4048125" cy="3154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1" y="3761577"/>
            <a:ext cx="4414284" cy="309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203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sndAc>
          <p:stSnd>
            <p:snd r:embed="rId2" name="click.wav"/>
          </p:stSnd>
        </p:sndAc>
      </p:transition>
    </mc:Choice>
    <mc:Fallback xmlns="">
      <p:transition spd="slow" advClick="0" advTm="200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xay_ca_phe.jpg picture by nguyentam083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3400" y="609600"/>
            <a:ext cx="3810000" cy="2782888"/>
          </a:xfrm>
          <a:prstGeom prst="rect">
            <a:avLst/>
          </a:prstGeom>
          <a:noFill/>
        </p:spPr>
      </p:pic>
      <p:pic>
        <p:nvPicPr>
          <p:cNvPr id="771075" name="Picture 3" descr="say_toc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648200" y="457200"/>
            <a:ext cx="3733800" cy="2971800"/>
          </a:xfrm>
          <a:prstGeom prst="rect">
            <a:avLst/>
          </a:prstGeom>
          <a:noFill/>
        </p:spPr>
      </p:pic>
      <p:sp>
        <p:nvSpPr>
          <p:cNvPr id="771077" name="Rectangle 5"/>
          <p:cNvSpPr>
            <a:spLocks noChangeArrowheads="1"/>
          </p:cNvSpPr>
          <p:nvPr/>
        </p:nvSpPr>
        <p:spPr bwMode="auto">
          <a:xfrm>
            <a:off x="1273175" y="614363"/>
            <a:ext cx="2301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300" b="0" i="1">
              <a:solidFill>
                <a:srgbClr val="215868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en-US" b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71078" name="Rectangle 6"/>
          <p:cNvSpPr>
            <a:spLocks noChangeArrowheads="1"/>
          </p:cNvSpPr>
          <p:nvPr/>
        </p:nvSpPr>
        <p:spPr bwMode="auto">
          <a:xfrm>
            <a:off x="1273175" y="3960813"/>
            <a:ext cx="1841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en-US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en-US" b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71079" name="Rectangle 7"/>
          <p:cNvSpPr>
            <a:spLocks noChangeArrowheads="1"/>
          </p:cNvSpPr>
          <p:nvPr/>
        </p:nvSpPr>
        <p:spPr bwMode="auto">
          <a:xfrm>
            <a:off x="1273175" y="5954713"/>
            <a:ext cx="2301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endParaRPr lang="en-US" b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71080" name="Rectangle 8"/>
          <p:cNvSpPr>
            <a:spLocks noChangeArrowheads="1"/>
          </p:cNvSpPr>
          <p:nvPr/>
        </p:nvSpPr>
        <p:spPr bwMode="auto">
          <a:xfrm>
            <a:off x="1273175" y="7673975"/>
            <a:ext cx="2651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300" b="0" i="1">
                <a:solidFill>
                  <a:srgbClr val="215868"/>
                </a:solidFill>
                <a:latin typeface="Arial" charset="0"/>
                <a:ea typeface="Times New Roman" pitchFamily="18" charset="0"/>
                <a:cs typeface="Arial" charset="0"/>
              </a:rPr>
              <a:t> </a:t>
            </a:r>
            <a:r>
              <a:rPr lang="en-US" sz="1100" b="0">
                <a:ea typeface="Times New Roman" pitchFamily="18" charset="0"/>
                <a:cs typeface="Arial" charset="0"/>
              </a:rPr>
              <a:t> </a:t>
            </a:r>
            <a:endParaRPr lang="en-US" b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71081" name="Picture 9" descr="imagesCA6MROA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840163"/>
            <a:ext cx="3276600" cy="2160587"/>
          </a:xfrm>
          <a:prstGeom prst="rect">
            <a:avLst/>
          </a:prstGeom>
          <a:noFill/>
        </p:spPr>
      </p:pic>
      <p:sp>
        <p:nvSpPr>
          <p:cNvPr id="771082" name="Text Box 10"/>
          <p:cNvSpPr txBox="1">
            <a:spLocks noChangeArrowheads="1"/>
          </p:cNvSpPr>
          <p:nvPr/>
        </p:nvSpPr>
        <p:spPr bwMode="auto">
          <a:xfrm>
            <a:off x="1447800" y="3429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Băng tan</a:t>
            </a:r>
          </a:p>
        </p:txBody>
      </p:sp>
      <p:pic>
        <p:nvPicPr>
          <p:cNvPr id="771083" name="Picture 11" descr="physical_change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771900"/>
            <a:ext cx="3429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84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Đĩa vỡ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sndAc>
          <p:stSnd>
            <p:snd r:embed="rId2" name="click.wav"/>
          </p:stSnd>
        </p:sndAc>
      </p:transition>
    </mc:Choice>
    <mc:Fallback xmlns="">
      <p:transition spd="slow" advClick="0" advTm="2000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8588" y="228600"/>
            <a:ext cx="8924925" cy="6072188"/>
            <a:chOff x="45" y="144"/>
            <a:chExt cx="5475" cy="3084"/>
          </a:xfrm>
        </p:grpSpPr>
        <p:pic>
          <p:nvPicPr>
            <p:cNvPr id="782339" name="Picture 3" descr="x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" y="1584"/>
              <a:ext cx="2877" cy="1644"/>
            </a:xfrm>
            <a:prstGeom prst="rect">
              <a:avLst/>
            </a:prstGeom>
            <a:noFill/>
          </p:spPr>
        </p:pic>
        <p:pic>
          <p:nvPicPr>
            <p:cNvPr id="782340" name="Picture 4" descr="imag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0" y="144"/>
              <a:ext cx="2880" cy="1440"/>
            </a:xfrm>
            <a:prstGeom prst="rect">
              <a:avLst/>
            </a:prstGeom>
            <a:noFill/>
          </p:spPr>
        </p:pic>
        <p:pic>
          <p:nvPicPr>
            <p:cNvPr id="782341" name="Picture 5" descr="t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144"/>
              <a:ext cx="2592" cy="3072"/>
            </a:xfrm>
            <a:prstGeom prst="rect">
              <a:avLst/>
            </a:prstGeom>
            <a:noFill/>
          </p:spPr>
        </p:pic>
      </p:grpSp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2328863" y="6324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sắt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gỉ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sét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stSnd>
            <p:snd r:embed="rId2" name="click.wav"/>
          </p:stSnd>
        </p:sndAc>
      </p:transition>
    </mc:Choice>
    <mc:Fallback xmlns="">
      <p:transition spd="slow" advTm="2000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19075"/>
            <a:ext cx="8686800" cy="5995988"/>
            <a:chOff x="96" y="138"/>
            <a:chExt cx="5472" cy="3777"/>
          </a:xfrm>
        </p:grpSpPr>
        <p:pic>
          <p:nvPicPr>
            <p:cNvPr id="783363" name="Picture 3" descr="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2091"/>
              <a:ext cx="2784" cy="1824"/>
            </a:xfrm>
            <a:prstGeom prst="rect">
              <a:avLst/>
            </a:prstGeom>
            <a:noFill/>
          </p:spPr>
        </p:pic>
        <p:pic>
          <p:nvPicPr>
            <p:cNvPr id="783364" name="Picture 4" descr="tau g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138"/>
              <a:ext cx="2688" cy="1920"/>
            </a:xfrm>
            <a:prstGeom prst="rect">
              <a:avLst/>
            </a:prstGeom>
            <a:noFill/>
          </p:spPr>
        </p:pic>
        <p:pic>
          <p:nvPicPr>
            <p:cNvPr id="783365" name="Picture 5" descr="ta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144"/>
              <a:ext cx="2640" cy="3744"/>
            </a:xfrm>
            <a:prstGeom prst="rect">
              <a:avLst/>
            </a:prstGeom>
            <a:noFill/>
          </p:spPr>
        </p:pic>
      </p:grpSp>
      <p:sp>
        <p:nvSpPr>
          <p:cNvPr id="783366" name="Text Box 6"/>
          <p:cNvSpPr txBox="1">
            <a:spLocks noChangeArrowheads="1"/>
          </p:cNvSpPr>
          <p:nvPr/>
        </p:nvSpPr>
        <p:spPr bwMode="auto">
          <a:xfrm>
            <a:off x="3228975" y="6329363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400" i="1" dirty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400" i="1" dirty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i="1" dirty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gỉ</a:t>
            </a:r>
            <a:r>
              <a:rPr lang="en-US" sz="2400" i="1" dirty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sét</a:t>
            </a:r>
            <a:endParaRPr lang="en-US" sz="2400" i="1" dirty="0">
              <a:solidFill>
                <a:srgbClr val="DA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sndAc>
          <p:stSnd>
            <p:snd r:embed="rId2" name="click.wav"/>
          </p:stSnd>
        </p:sndAc>
      </p:transition>
    </mc:Choice>
    <mc:Fallback xmlns="">
      <p:transition spd="slow" advTm="2000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3184371993_623374566_574_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1445" name="Rectangle 2"/>
          <p:cNvSpPr>
            <a:spLocks noChangeArrowheads="1"/>
          </p:cNvSpPr>
          <p:nvPr/>
        </p:nvSpPr>
        <p:spPr bwMode="auto">
          <a:xfrm>
            <a:off x="381000" y="1828800"/>
            <a:ext cx="687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1446" name="Rectangle 2"/>
          <p:cNvSpPr>
            <a:spLocks noChangeArrowheads="1"/>
          </p:cNvSpPr>
          <p:nvPr/>
        </p:nvSpPr>
        <p:spPr bwMode="auto">
          <a:xfrm>
            <a:off x="4495800" y="609600"/>
            <a:ext cx="4648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Đốt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tờ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giấy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chậu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thủy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tinh</a:t>
            </a:r>
            <a:r>
              <a:rPr lang="en-US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01447" name="Text Box 7"/>
          <p:cNvSpPr txBox="1">
            <a:spLocks noChangeArrowheads="1"/>
          </p:cNvSpPr>
          <p:nvPr/>
        </p:nvSpPr>
        <p:spPr bwMode="auto">
          <a:xfrm>
            <a:off x="0" y="685800"/>
            <a:ext cx="43434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Xé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tờ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01450" name="Picture 10" descr="Hình ảnh1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124200" cy="3124200"/>
          </a:xfrm>
          <a:prstGeom prst="rect">
            <a:avLst/>
          </a:prstGeom>
          <a:noFill/>
        </p:spPr>
      </p:pic>
      <p:pic>
        <p:nvPicPr>
          <p:cNvPr id="701451" name="Picture 11" descr="dot_giay.jpg picture by nguyentam0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51000"/>
            <a:ext cx="4267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400"/>
                                        <p:tgtEl>
                                          <p:spTgt spid="70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5" grpId="0"/>
      <p:bldP spid="701446" grpId="0" animBg="1"/>
      <p:bldP spid="7014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sCA6MRO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" y="1"/>
            <a:ext cx="4541646" cy="3573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" y="3722276"/>
            <a:ext cx="4392488" cy="3307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26" y="3200400"/>
            <a:ext cx="5140174" cy="3369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762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9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>
        <p:sndAc>
          <p:stSnd>
            <p:snd r:embed="rId2" name="click.wav"/>
          </p:stSnd>
        </p:sndAc>
      </p:transition>
    </mc:Choice>
    <mc:Fallback xmlns="">
      <p:transition advTm="200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3184371993_623374566_574_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3885714" imgH="1828571"/>
        </mc:Choice>
        <mc:Fallback>
          <p:control name="ShockwaveFlash1" r:id="rId2" imgW="3885714" imgH="182857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7400" y="2895600"/>
                  <a:ext cx="3886200" cy="1828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3&quot;&gt;&lt;object type=&quot;3&quot; unique_id=&quot;10084&quot;&gt;&lt;property id=&quot;20148&quot; value=&quot;5&quot;/&gt;&lt;property id=&quot;20300&quot; value=&quot;Slide 1&quot;/&gt;&lt;property id=&quot;20307&quot; value=&quot;256&quot;/&gt;&lt;/object&gt;&lt;object type=&quot;3&quot; unique_id=&quot;10085&quot;&gt;&lt;property id=&quot;20148&quot; value=&quot;5&quot;/&gt;&lt;property id=&quot;20300&quot; value=&quot;Slide 2&quot;/&gt;&lt;property id=&quot;20307&quot; value=&quot;283&quot;/&gt;&lt;/object&gt;&lt;object type=&quot;3&quot; unique_id=&quot;10086&quot;&gt;&lt;property id=&quot;20148&quot; value=&quot;5&quot;/&gt;&lt;property id=&quot;20300&quot; value=&quot;Slide 3&quot;/&gt;&lt;property id=&quot;20307&quot; value=&quot;259&quot;/&gt;&lt;/object&gt;&lt;object type=&quot;3&quot; unique_id=&quot;10087&quot;&gt;&lt;property id=&quot;20148&quot; value=&quot;5&quot;/&gt;&lt;property id=&quot;20300&quot; value=&quot;Slide 4&quot;/&gt;&lt;property id=&quot;20307&quot; value=&quot;281&quot;/&gt;&lt;/object&gt;&lt;object type=&quot;3&quot; unique_id=&quot;10088&quot;&gt;&lt;property id=&quot;20148&quot; value=&quot;5&quot;/&gt;&lt;property id=&quot;20300&quot; value=&quot;Slide 5&quot;/&gt;&lt;property id=&quot;20307&quot; value=&quot;261&quot;/&gt;&lt;/object&gt;&lt;object type=&quot;3&quot; unique_id=&quot;10089&quot;&gt;&lt;property id=&quot;20148&quot; value=&quot;5&quot;/&gt;&lt;property id=&quot;20300&quot; value=&quot;Slide 6&quot;/&gt;&lt;property id=&quot;20307&quot; value=&quot;260&quot;/&gt;&lt;/object&gt;&lt;object type=&quot;3&quot; unique_id=&quot;10091&quot;&gt;&lt;property id=&quot;20148&quot; value=&quot;5&quot;/&gt;&lt;property id=&quot;20300&quot; value=&quot;Slide 8&quot;/&gt;&lt;property id=&quot;20307&quot; value=&quot;286&quot;/&gt;&lt;/object&gt;&lt;object type=&quot;3&quot; unique_id=&quot;10092&quot;&gt;&lt;property id=&quot;20148&quot; value=&quot;5&quot;/&gt;&lt;property id=&quot;20300&quot; value=&quot;Slide 10&quot;/&gt;&lt;property id=&quot;20307&quot; value=&quot;263&quot;/&gt;&lt;/object&gt;&lt;object type=&quot;3&quot; unique_id=&quot;10093&quot;&gt;&lt;property id=&quot;20148&quot; value=&quot;5&quot;/&gt;&lt;property id=&quot;20300&quot; value=&quot;Slide 12 - &amp;quot;PHIẾU HỌC TẬP&amp;quot;&quot;/&gt;&lt;property id=&quot;20307&quot; value=&quot;262&quot;/&gt;&lt;/object&gt;&lt;object type=&quot;3&quot; unique_id=&quot;10095&quot;&gt;&lt;property id=&quot;20148&quot; value=&quot;5&quot;/&gt;&lt;property id=&quot;20300&quot; value=&quot;Slide 13&quot;/&gt;&lt;property id=&quot;20307&quot; value=&quot;287&quot;/&gt;&lt;/object&gt;&lt;object type=&quot;3&quot; unique_id=&quot;10096&quot;&gt;&lt;property id=&quot;20148&quot; value=&quot;5&quot;/&gt;&lt;property id=&quot;20300&quot; value=&quot;Slide 15&quot;/&gt;&lt;property id=&quot;20307&quot; value=&quot;288&quot;/&gt;&lt;/object&gt;&lt;object type=&quot;3&quot; unique_id=&quot;10098&quot;&gt;&lt;property id=&quot;20148&quot; value=&quot;5&quot;/&gt;&lt;property id=&quot;20300&quot; value=&quot;Slide 16&quot;/&gt;&lt;property id=&quot;20307&quot; value=&quot;266&quot;/&gt;&lt;/object&gt;&lt;object type=&quot;3&quot; unique_id=&quot;10099&quot;&gt;&lt;property id=&quot;20148&quot; value=&quot;5&quot;/&gt;&lt;property id=&quot;20300&quot; value=&quot;Slide 17&quot;/&gt;&lt;property id=&quot;20307&quot; value=&quot;285&quot;/&gt;&lt;/object&gt;&lt;object type=&quot;3&quot; unique_id=&quot;10100&quot;&gt;&lt;property id=&quot;20148&quot; value=&quot;5&quot;/&gt;&lt;property id=&quot;20300&quot; value=&quot;Slide 18&quot;/&gt;&lt;property id=&quot;20307&quot; value=&quot;290&quot;/&gt;&lt;/object&gt;&lt;object type=&quot;3&quot; unique_id=&quot;10103&quot;&gt;&lt;property id=&quot;20148&quot; value=&quot;5&quot;/&gt;&lt;property id=&quot;20300&quot; value=&quot;Slide 19&quot;/&gt;&lt;property id=&quot;20307&quot; value=&quot;268&quot;/&gt;&lt;/object&gt;&lt;object type=&quot;3&quot; unique_id=&quot;10104&quot;&gt;&lt;property id=&quot;20148&quot; value=&quot;5&quot;/&gt;&lt;property id=&quot;20300&quot; value=&quot;Slide 20 - &amp;quot;Hiện tượng sau đây thuộc loại hiện tượng nào ? Nêu tác hại của hiện tượng này?&amp;quot;&quot;/&gt;&lt;property id=&quot;20307&quot; value=&quot;265&quot;/&gt;&lt;/object&gt;&lt;object type=&quot;3&quot; unique_id=&quot;10107&quot;&gt;&lt;property id=&quot;20148&quot; value=&quot;5&quot;/&gt;&lt;property id=&quot;20300&quot; value=&quot;Slide 21&quot;/&gt;&lt;property id=&quot;20307&quot; value=&quot;271&quot;/&gt;&lt;/object&gt;&lt;object type=&quot;3&quot; unique_id=&quot;10108&quot;&gt;&lt;property id=&quot;20148&quot; value=&quot;5&quot;/&gt;&lt;property id=&quot;20300&quot; value=&quot;Slide 22 - &amp;quot;Em hãy cho biết hình ảnh sau đây thuộc loại hiện tượng nào? Nêu tác hại của hiện tượng này.&amp;quot;&quot;/&gt;&lt;property id=&quot;20307&quot; value=&quot;272&quot;/&gt;&lt;/object&gt;&lt;object type=&quot;3&quot; unique_id=&quot;10109&quot;&gt;&lt;property id=&quot;20148&quot; value=&quot;5&quot;/&gt;&lt;property id=&quot;20300&quot; value=&quot;Slide 23 - &amp;quot;Hình ảnh sau đây thuộc loại hiện tượng nào ?&amp;quot;&quot;/&gt;&lt;property id=&quot;20307&quot; value=&quot;273&quot;/&gt;&lt;/object&gt;&lt;object type=&quot;3&quot; unique_id=&quot;10112&quot;&gt;&lt;property id=&quot;20148&quot; value=&quot;5&quot;/&gt;&lt;property id=&quot;20300&quot; value=&quot;Slide 24 - &amp;quot;HƯỚNG DẪN VỀ NHÀ&amp;quot;&quot;/&gt;&lt;property id=&quot;20307&quot; value=&quot;279&quot;/&gt;&lt;/object&gt;&lt;object type=&quot;3&quot; unique_id=&quot;10113&quot;&gt;&lt;property id=&quot;20148&quot; value=&quot;5&quot;/&gt;&lt;property id=&quot;20300&quot; value=&quot;Slide 25&quot;/&gt;&lt;property id=&quot;20307&quot; value=&quot;280&quot;/&gt;&lt;/object&gt;&lt;object type=&quot;3&quot; unique_id=&quot;10173&quot;&gt;&lt;property id=&quot;20148&quot; value=&quot;5&quot;/&gt;&lt;property id=&quot;20300&quot; value=&quot;Slide 7&quot;/&gt;&lt;property id=&quot;20307&quot; value=&quot;291&quot;/&gt;&lt;/object&gt;&lt;object type=&quot;3&quot; unique_id=&quot;10282&quot;&gt;&lt;property id=&quot;20148&quot; value=&quot;5&quot;/&gt;&lt;property id=&quot;20300&quot; value=&quot;Slide 14&quot;/&gt;&lt;property id=&quot;20307&quot; value=&quot;292&quot;/&gt;&lt;/object&gt;&lt;object type=&quot;3&quot; unique_id=&quot;10441&quot;&gt;&lt;property id=&quot;20148&quot; value=&quot;5&quot;/&gt;&lt;property id=&quot;20300&quot; value=&quot;Slide 9&quot;/&gt;&lt;property id=&quot;20307&quot; value=&quot;293&quot;/&gt;&lt;/object&gt;&lt;object type=&quot;3&quot; unique_id=&quot;10550&quot;&gt;&lt;property id=&quot;20148&quot; value=&quot;5&quot;/&gt;&lt;property id=&quot;20300&quot; value=&quot;Slide 11&quot;/&gt;&lt;property id=&quot;20307&quot; value=&quot;294&quot;/&gt;&lt;/object&gt;&lt;/object&gt;&lt;object type=&quot;8&quot; unique_id=&quot;1014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4|0.3|0.3|0.2|0.3|0.3|0.3|0.3|0.3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342</Words>
  <Application>Microsoft Office PowerPoint</Application>
  <PresentationFormat>On-screen Show (4:3)</PresentationFormat>
  <Paragraphs>61</Paragraphs>
  <Slides>18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Hiện tượng sau đây thuộc loại hiện tượng nào ? Nêu tác hại của hiện tượng này?</vt:lpstr>
      <vt:lpstr>PowerPoint Presentation</vt:lpstr>
      <vt:lpstr>Em hãy cho biết hình ảnh sau đây thuộc loại hiện tượng nào? Nêu tác hại của hiện tượng này.</vt:lpstr>
      <vt:lpstr>Hình ảnh sau đây thuộc loại hiện tượng nào ?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SONGNGOC</dc:creator>
  <cp:lastModifiedBy>Hongdung</cp:lastModifiedBy>
  <cp:revision>86</cp:revision>
  <dcterms:created xsi:type="dcterms:W3CDTF">2014-10-13T23:40:04Z</dcterms:created>
  <dcterms:modified xsi:type="dcterms:W3CDTF">2018-10-14T12:42:58Z</dcterms:modified>
</cp:coreProperties>
</file>